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72" r:id="rId13"/>
    <p:sldId id="268" r:id="rId14"/>
    <p:sldId id="271" r:id="rId15"/>
    <p:sldId id="269" r:id="rId16"/>
    <p:sldId id="270" r:id="rId17"/>
  </p:sldIdLst>
  <p:sldSz cx="12192000" cy="6858000"/>
  <p:notesSz cx="6858000" cy="9144000"/>
  <p:defaultTextStyle>
    <a:defPPr>
      <a:defRPr lang="en-NP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5631"/>
  </p:normalViewPr>
  <p:slideViewPr>
    <p:cSldViewPr snapToGrid="0">
      <p:cViewPr>
        <p:scale>
          <a:sx n="105" d="100"/>
          <a:sy n="105" d="100"/>
        </p:scale>
        <p:origin x="8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F27961-4918-1449-80C8-5A71A980B3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NP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D82732-C0B4-FFD1-DA10-73183D99DF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672976-CF33-D675-B789-ECFFB06E6D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9A887-8693-C147-8D9B-C136D05C2835}" type="datetimeFigureOut">
              <a:rPr lang="en-NP" smtClean="0"/>
              <a:t>26/02/2023</a:t>
            </a:fld>
            <a:endParaRPr lang="en-N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9672B0-C3E4-CBBA-1105-76DA2AA6B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13E8B2-0E45-90B1-D26D-A001092B0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B228D-F09C-CB40-B6FB-A4B0D2E61C1D}" type="slidenum">
              <a:rPr lang="en-NP" smtClean="0"/>
              <a:t>‹#›</a:t>
            </a:fld>
            <a:endParaRPr lang="en-NP"/>
          </a:p>
        </p:txBody>
      </p:sp>
    </p:spTree>
    <p:extLst>
      <p:ext uri="{BB962C8B-B14F-4D97-AF65-F5344CB8AC3E}">
        <p14:creationId xmlns:p14="http://schemas.microsoft.com/office/powerpoint/2010/main" val="22690691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0AA89-A4F1-39DC-0278-D902E42DE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P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DA1030-4873-6F9D-8BE1-402812FEB2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4C666C-BAC4-82E1-9FA8-774AA2A2FB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9A887-8693-C147-8D9B-C136D05C2835}" type="datetimeFigureOut">
              <a:rPr lang="en-NP" smtClean="0"/>
              <a:t>26/02/2023</a:t>
            </a:fld>
            <a:endParaRPr lang="en-N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309D6F-4778-EB2E-B8F7-DF4BF0243F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1519B3-745E-1CE3-D087-A2373DF73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B228D-F09C-CB40-B6FB-A4B0D2E61C1D}" type="slidenum">
              <a:rPr lang="en-NP" smtClean="0"/>
              <a:t>‹#›</a:t>
            </a:fld>
            <a:endParaRPr lang="en-NP"/>
          </a:p>
        </p:txBody>
      </p:sp>
    </p:spTree>
    <p:extLst>
      <p:ext uri="{BB962C8B-B14F-4D97-AF65-F5344CB8AC3E}">
        <p14:creationId xmlns:p14="http://schemas.microsoft.com/office/powerpoint/2010/main" val="17321525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F49A54C-7CF3-1096-904D-36100252A6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NP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C4568E-292B-ADCA-779F-EF3D4F5523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A0F27C-4AD4-2043-A41D-53A494FB92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9A887-8693-C147-8D9B-C136D05C2835}" type="datetimeFigureOut">
              <a:rPr lang="en-NP" smtClean="0"/>
              <a:t>26/02/2023</a:t>
            </a:fld>
            <a:endParaRPr lang="en-N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B95CE2-BFC4-BD80-41DB-F1C24592A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10E20E-D9D8-57FC-5713-F985287BD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B228D-F09C-CB40-B6FB-A4B0D2E61C1D}" type="slidenum">
              <a:rPr lang="en-NP" smtClean="0"/>
              <a:t>‹#›</a:t>
            </a:fld>
            <a:endParaRPr lang="en-NP"/>
          </a:p>
        </p:txBody>
      </p:sp>
    </p:spTree>
    <p:extLst>
      <p:ext uri="{BB962C8B-B14F-4D97-AF65-F5344CB8AC3E}">
        <p14:creationId xmlns:p14="http://schemas.microsoft.com/office/powerpoint/2010/main" val="20399427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20115-F6D2-0D50-6D6A-93230FFEC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D8765C-0064-AFF9-6B2C-5B55F2E44D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0D52B8-027D-97FC-E6FA-2969AAFE4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9A887-8693-C147-8D9B-C136D05C2835}" type="datetimeFigureOut">
              <a:rPr lang="en-NP" smtClean="0"/>
              <a:t>26/02/2023</a:t>
            </a:fld>
            <a:endParaRPr lang="en-N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9E3D5A-FD4A-4069-87C4-B2B8F9FC41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BED6B9-D18D-9172-CEFF-0717044A8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B228D-F09C-CB40-B6FB-A4B0D2E61C1D}" type="slidenum">
              <a:rPr lang="en-NP" smtClean="0"/>
              <a:t>‹#›</a:t>
            </a:fld>
            <a:endParaRPr lang="en-NP"/>
          </a:p>
        </p:txBody>
      </p:sp>
    </p:spTree>
    <p:extLst>
      <p:ext uri="{BB962C8B-B14F-4D97-AF65-F5344CB8AC3E}">
        <p14:creationId xmlns:p14="http://schemas.microsoft.com/office/powerpoint/2010/main" val="14534846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C669BE-44DC-3556-79F7-53AE85DC7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N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5D2B92-1301-06B9-8B9F-8C3FE3C7A4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B5AFD0-6ADE-B6CA-0130-FD2A978691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9A887-8693-C147-8D9B-C136D05C2835}" type="datetimeFigureOut">
              <a:rPr lang="en-NP" smtClean="0"/>
              <a:t>26/02/2023</a:t>
            </a:fld>
            <a:endParaRPr lang="en-N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504733-E8A2-EC3E-8103-231B55298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35B7A8-6B65-18A8-6453-93DD3D78C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B228D-F09C-CB40-B6FB-A4B0D2E61C1D}" type="slidenum">
              <a:rPr lang="en-NP" smtClean="0"/>
              <a:t>‹#›</a:t>
            </a:fld>
            <a:endParaRPr lang="en-NP"/>
          </a:p>
        </p:txBody>
      </p:sp>
    </p:spTree>
    <p:extLst>
      <p:ext uri="{BB962C8B-B14F-4D97-AF65-F5344CB8AC3E}">
        <p14:creationId xmlns:p14="http://schemas.microsoft.com/office/powerpoint/2010/main" val="9306244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089A6-10EA-5F61-AF76-C06B553ED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3D0B92-F5B1-F6F8-9DAC-7C578DDAF0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P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67660F-D055-4BDD-31ED-E9C5725645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P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5F2C13-2293-D404-EE59-A9A65BE5B1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9A887-8693-C147-8D9B-C136D05C2835}" type="datetimeFigureOut">
              <a:rPr lang="en-NP" smtClean="0"/>
              <a:t>26/02/2023</a:t>
            </a:fld>
            <a:endParaRPr lang="en-N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398680-A93B-6BA9-6FC8-4DD2883FB0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P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E1D612-0E59-F873-038C-78B44F545A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B228D-F09C-CB40-B6FB-A4B0D2E61C1D}" type="slidenum">
              <a:rPr lang="en-NP" smtClean="0"/>
              <a:t>‹#›</a:t>
            </a:fld>
            <a:endParaRPr lang="en-NP"/>
          </a:p>
        </p:txBody>
      </p:sp>
    </p:spTree>
    <p:extLst>
      <p:ext uri="{BB962C8B-B14F-4D97-AF65-F5344CB8AC3E}">
        <p14:creationId xmlns:p14="http://schemas.microsoft.com/office/powerpoint/2010/main" val="2952545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A625A-093F-770A-91B5-B45E47034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N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8A4828-1195-976F-D8F5-345423FE1F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2F6728-CF1E-FCDF-B694-B83D22087F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P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68A1AA-DC4F-5DC8-0C63-A18B5ED47F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01B0F2-5A21-7789-0205-9C27D1B3F4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P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DCD0C5-4EC7-FE06-89F0-930C8A8DAB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9A887-8693-C147-8D9B-C136D05C2835}" type="datetimeFigureOut">
              <a:rPr lang="en-NP" smtClean="0"/>
              <a:t>26/02/2023</a:t>
            </a:fld>
            <a:endParaRPr lang="en-NP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8FF93C-E162-E5DA-AB1C-66A969EAE7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P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38B43F-D147-B7A1-E16D-2F7408CB1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B228D-F09C-CB40-B6FB-A4B0D2E61C1D}" type="slidenum">
              <a:rPr lang="en-NP" smtClean="0"/>
              <a:t>‹#›</a:t>
            </a:fld>
            <a:endParaRPr lang="en-NP"/>
          </a:p>
        </p:txBody>
      </p:sp>
    </p:spTree>
    <p:extLst>
      <p:ext uri="{BB962C8B-B14F-4D97-AF65-F5344CB8AC3E}">
        <p14:creationId xmlns:p14="http://schemas.microsoft.com/office/powerpoint/2010/main" val="15490296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656E9-B1EA-391C-8321-9F5B027EA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P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AEA5956-71B1-8FDA-212C-EDE55D2F2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9A887-8693-C147-8D9B-C136D05C2835}" type="datetimeFigureOut">
              <a:rPr lang="en-NP" smtClean="0"/>
              <a:t>26/02/2023</a:t>
            </a:fld>
            <a:endParaRPr lang="en-NP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772D4C-36E1-9D8B-15DB-868D47F55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P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89D658-1635-A5A4-8D0E-4BFF13427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B228D-F09C-CB40-B6FB-A4B0D2E61C1D}" type="slidenum">
              <a:rPr lang="en-NP" smtClean="0"/>
              <a:t>‹#›</a:t>
            </a:fld>
            <a:endParaRPr lang="en-NP"/>
          </a:p>
        </p:txBody>
      </p:sp>
    </p:spTree>
    <p:extLst>
      <p:ext uri="{BB962C8B-B14F-4D97-AF65-F5344CB8AC3E}">
        <p14:creationId xmlns:p14="http://schemas.microsoft.com/office/powerpoint/2010/main" val="670913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03A26E-8410-A2BC-3F3D-CF94C21B4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9A887-8693-C147-8D9B-C136D05C2835}" type="datetimeFigureOut">
              <a:rPr lang="en-NP" smtClean="0"/>
              <a:t>26/02/2023</a:t>
            </a:fld>
            <a:endParaRPr lang="en-NP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2B04921-7FDB-0467-3DD6-7F315B76AE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P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0E2352-F74F-6351-3432-E89D76975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B228D-F09C-CB40-B6FB-A4B0D2E61C1D}" type="slidenum">
              <a:rPr lang="en-NP" smtClean="0"/>
              <a:t>‹#›</a:t>
            </a:fld>
            <a:endParaRPr lang="en-NP"/>
          </a:p>
        </p:txBody>
      </p:sp>
    </p:spTree>
    <p:extLst>
      <p:ext uri="{BB962C8B-B14F-4D97-AF65-F5344CB8AC3E}">
        <p14:creationId xmlns:p14="http://schemas.microsoft.com/office/powerpoint/2010/main" val="13066930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DCBC4-CCC7-B43F-FE98-0A69D662B0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7FA38A-F72A-A3AB-9442-E9A2CBE9A6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P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95A812-A8F9-B7F5-1B7B-D32F316726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C9BED5-4243-8D0F-AD2B-B1C7456D46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9A887-8693-C147-8D9B-C136D05C2835}" type="datetimeFigureOut">
              <a:rPr lang="en-NP" smtClean="0"/>
              <a:t>26/02/2023</a:t>
            </a:fld>
            <a:endParaRPr lang="en-N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6A3427-F294-67ED-090E-2CF9F11515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P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22A807-E028-30BD-25E4-C42C926C1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B228D-F09C-CB40-B6FB-A4B0D2E61C1D}" type="slidenum">
              <a:rPr lang="en-NP" smtClean="0"/>
              <a:t>‹#›</a:t>
            </a:fld>
            <a:endParaRPr lang="en-NP"/>
          </a:p>
        </p:txBody>
      </p:sp>
    </p:spTree>
    <p:extLst>
      <p:ext uri="{BB962C8B-B14F-4D97-AF65-F5344CB8AC3E}">
        <p14:creationId xmlns:p14="http://schemas.microsoft.com/office/powerpoint/2010/main" val="3202679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25A035-9F0A-BE48-3292-0E69F2010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P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CD40943-EC74-81E2-1B0C-1DCBE4E092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P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606B00-B53B-0F4F-50A5-2D6C2B58FA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D82A86-0688-40C1-236A-A74FAD8E5F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9A887-8693-C147-8D9B-C136D05C2835}" type="datetimeFigureOut">
              <a:rPr lang="en-NP" smtClean="0"/>
              <a:t>26/02/2023</a:t>
            </a:fld>
            <a:endParaRPr lang="en-N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FF93C4-4AC8-9D53-AE41-19A699136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P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4191F7-EDE4-FB71-3638-3F645F5E1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B228D-F09C-CB40-B6FB-A4B0D2E61C1D}" type="slidenum">
              <a:rPr lang="en-NP" smtClean="0"/>
              <a:t>‹#›</a:t>
            </a:fld>
            <a:endParaRPr lang="en-NP"/>
          </a:p>
        </p:txBody>
      </p:sp>
    </p:spTree>
    <p:extLst>
      <p:ext uri="{BB962C8B-B14F-4D97-AF65-F5344CB8AC3E}">
        <p14:creationId xmlns:p14="http://schemas.microsoft.com/office/powerpoint/2010/main" val="41412002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AC33A7B-BCC7-B464-253A-4D065FC546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N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942FEE-9EFD-25EC-8A3B-747840F609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3FA8F0-02BC-5A50-8A0A-9A15BB1BD1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39A887-8693-C147-8D9B-C136D05C2835}" type="datetimeFigureOut">
              <a:rPr lang="en-NP" smtClean="0"/>
              <a:t>26/02/2023</a:t>
            </a:fld>
            <a:endParaRPr lang="en-N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CFFC2C-4602-8409-653F-E741BD6EF3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1CDA4F-FF52-E225-2795-3856DD57ED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CB228D-F09C-CB40-B6FB-A4B0D2E61C1D}" type="slidenum">
              <a:rPr lang="en-NP" smtClean="0"/>
              <a:t>‹#›</a:t>
            </a:fld>
            <a:endParaRPr lang="en-NP"/>
          </a:p>
        </p:txBody>
      </p:sp>
    </p:spTree>
    <p:extLst>
      <p:ext uri="{BB962C8B-B14F-4D97-AF65-F5344CB8AC3E}">
        <p14:creationId xmlns:p14="http://schemas.microsoft.com/office/powerpoint/2010/main" val="2848190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P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4268C-4863-A0B7-B21A-EDEAEB9472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COVID-19 Detection from Chest X-Ray using CNN</a:t>
            </a:r>
            <a:endParaRPr lang="en-NP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EA3598-3221-76AA-C450-777BDDD4874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NP" dirty="0"/>
              <a:t>By:</a:t>
            </a:r>
          </a:p>
          <a:p>
            <a:r>
              <a:rPr lang="en-NP" dirty="0"/>
              <a:t>Ashim Baral (076BCT011)</a:t>
            </a:r>
          </a:p>
          <a:p>
            <a:r>
              <a:rPr lang="en-NP" dirty="0"/>
              <a:t>Bibek Shrestha (076BCT014)</a:t>
            </a:r>
          </a:p>
          <a:p>
            <a:r>
              <a:rPr lang="en-NP" dirty="0"/>
              <a:t>Bikal Devkota (076BCT017)</a:t>
            </a:r>
          </a:p>
        </p:txBody>
      </p:sp>
    </p:spTree>
    <p:extLst>
      <p:ext uri="{BB962C8B-B14F-4D97-AF65-F5344CB8AC3E}">
        <p14:creationId xmlns:p14="http://schemas.microsoft.com/office/powerpoint/2010/main" val="29821266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83FC1-56F1-73DE-8631-8A0C356CF1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9388"/>
            <a:ext cx="10515600" cy="892175"/>
          </a:xfrm>
        </p:spPr>
        <p:txBody>
          <a:bodyPr>
            <a:normAutofit fontScale="90000"/>
          </a:bodyPr>
          <a:lstStyle/>
          <a:p>
            <a:br>
              <a:rPr lang="en-US" sz="4400" dirty="0"/>
            </a:br>
            <a:r>
              <a:rPr lang="en-US" sz="4400" dirty="0"/>
              <a:t>Custom CNN Architecture</a:t>
            </a:r>
            <a:br>
              <a:rPr lang="en-US" sz="4400" dirty="0"/>
            </a:br>
            <a:endParaRPr lang="en-NP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9BE37E0-5E1E-D246-C6C7-40C0E16122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514474"/>
            <a:ext cx="6623304" cy="3862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3892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7B586-A55C-93EE-E103-B40E84C9C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49300"/>
          </a:xfrm>
        </p:spPr>
        <p:txBody>
          <a:bodyPr/>
          <a:lstStyle/>
          <a:p>
            <a:r>
              <a:rPr lang="en-US" sz="4400" dirty="0"/>
              <a:t>Model Evaluation</a:t>
            </a:r>
            <a:endParaRPr lang="en-NP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8F4B69-8C84-7BDC-8CD7-9BB748D98618}"/>
              </a:ext>
            </a:extLst>
          </p:cNvPr>
          <p:cNvSpPr txBox="1"/>
          <p:nvPr/>
        </p:nvSpPr>
        <p:spPr>
          <a:xfrm>
            <a:off x="838200" y="1114426"/>
            <a:ext cx="31051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Custom CNN Learning Curve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BA84C3D-0F0B-D547-9A3A-22B456B2C9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088" t="6912" r="9149" b="8539"/>
          <a:stretch/>
        </p:blipFill>
        <p:spPr>
          <a:xfrm>
            <a:off x="597219" y="1483758"/>
            <a:ext cx="4389119" cy="230565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A2957ED-9490-8CF5-961C-53A3A69570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897" t="7392" r="8624" b="9914"/>
          <a:stretch/>
        </p:blipFill>
        <p:spPr>
          <a:xfrm>
            <a:off x="6563170" y="1662366"/>
            <a:ext cx="4259523" cy="212704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F9E83BC-9F6B-960D-6858-61EC288E49AC}"/>
              </a:ext>
            </a:extLst>
          </p:cNvPr>
          <p:cNvSpPr txBox="1"/>
          <p:nvPr/>
        </p:nvSpPr>
        <p:spPr>
          <a:xfrm>
            <a:off x="6686552" y="1114426"/>
            <a:ext cx="27546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ResNet50 Learning Curve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222079-738F-D2DF-997B-95AA977DFB9F}"/>
              </a:ext>
            </a:extLst>
          </p:cNvPr>
          <p:cNvSpPr txBox="1"/>
          <p:nvPr/>
        </p:nvSpPr>
        <p:spPr>
          <a:xfrm>
            <a:off x="838200" y="3974078"/>
            <a:ext cx="25784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VGG-16 Learning Curve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CCDF143-CB16-EE43-2A83-6BAFF3A538E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788" t="7067" r="9690" b="8055"/>
          <a:stretch/>
        </p:blipFill>
        <p:spPr>
          <a:xfrm>
            <a:off x="803270" y="4219466"/>
            <a:ext cx="4078827" cy="229305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9597294-33DA-25C3-558A-D67BD6E98D9D}"/>
              </a:ext>
            </a:extLst>
          </p:cNvPr>
          <p:cNvSpPr txBox="1"/>
          <p:nvPr/>
        </p:nvSpPr>
        <p:spPr>
          <a:xfrm>
            <a:off x="6563170" y="3968020"/>
            <a:ext cx="25784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Xception</a:t>
            </a:r>
            <a:r>
              <a:rPr lang="en-US" dirty="0"/>
              <a:t> Learning Curve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5EAD691-0C3C-916C-AFBF-E4C6419E431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9489" t="6944" r="9442" b="8692"/>
          <a:stretch/>
        </p:blipFill>
        <p:spPr>
          <a:xfrm>
            <a:off x="6563169" y="4234086"/>
            <a:ext cx="4259523" cy="2263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6549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171495-18E7-310D-3D2E-E00BE6DBD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0235"/>
          </a:xfrm>
        </p:spPr>
        <p:txBody>
          <a:bodyPr>
            <a:normAutofit fontScale="90000"/>
          </a:bodyPr>
          <a:lstStyle/>
          <a:p>
            <a:br>
              <a:rPr lang="en-US" sz="4400" dirty="0"/>
            </a:br>
            <a:r>
              <a:rPr lang="en-US" sz="4400" dirty="0"/>
              <a:t>Model Evaluation II</a:t>
            </a:r>
            <a:br>
              <a:rPr lang="en-US" sz="4400" dirty="0"/>
            </a:br>
            <a:endParaRPr lang="en-NP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EC1AA6-F87D-7D48-4920-456DF75BC272}"/>
              </a:ext>
            </a:extLst>
          </p:cNvPr>
          <p:cNvSpPr txBox="1"/>
          <p:nvPr/>
        </p:nvSpPr>
        <p:spPr>
          <a:xfrm>
            <a:off x="838200" y="975360"/>
            <a:ext cx="35874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Custom CNN Classification Report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99DAC1-E029-85D5-EFF8-7CBA6650C2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1273"/>
          <a:stretch/>
        </p:blipFill>
        <p:spPr>
          <a:xfrm>
            <a:off x="838200" y="1507844"/>
            <a:ext cx="3983942" cy="192115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2AAAFA9-2757-B776-7911-DAB4621A503F}"/>
              </a:ext>
            </a:extLst>
          </p:cNvPr>
          <p:cNvSpPr txBox="1"/>
          <p:nvPr/>
        </p:nvSpPr>
        <p:spPr>
          <a:xfrm>
            <a:off x="7156704" y="1021526"/>
            <a:ext cx="30487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ResNet50 Classification Report</a:t>
            </a:r>
          </a:p>
          <a:p>
            <a:endParaRPr lang="en-NP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672A456-09AE-72F7-DC6C-2058C1FA1E5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555"/>
          <a:stretch/>
        </p:blipFill>
        <p:spPr>
          <a:xfrm>
            <a:off x="6689093" y="1601074"/>
            <a:ext cx="3983942" cy="182792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6D67EA9-BE04-98CB-8875-9EE6261F5BBA}"/>
              </a:ext>
            </a:extLst>
          </p:cNvPr>
          <p:cNvSpPr txBox="1"/>
          <p:nvPr/>
        </p:nvSpPr>
        <p:spPr>
          <a:xfrm>
            <a:off x="838200" y="3592152"/>
            <a:ext cx="41849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VGG-16 Classification Report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4094DFB-1300-3142-DCB8-69B27D35D9A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48" r="28878" b="7402"/>
          <a:stretch/>
        </p:blipFill>
        <p:spPr>
          <a:xfrm>
            <a:off x="938681" y="4249584"/>
            <a:ext cx="3983942" cy="179620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9529EC4-236A-D80C-4DCE-9ABC18AF10EA}"/>
              </a:ext>
            </a:extLst>
          </p:cNvPr>
          <p:cNvSpPr txBox="1"/>
          <p:nvPr/>
        </p:nvSpPr>
        <p:spPr>
          <a:xfrm>
            <a:off x="6689093" y="3592152"/>
            <a:ext cx="455193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Xception</a:t>
            </a:r>
            <a:r>
              <a:rPr lang="en-US" dirty="0"/>
              <a:t> Classification Report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24BCCDC-5FF7-64B2-90B1-035AD13B14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08901" y="4230663"/>
            <a:ext cx="4539507" cy="1796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9764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4CD25-BA3E-B4F5-0CEE-9366311C84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312" y="94457"/>
            <a:ext cx="10515600" cy="871538"/>
          </a:xfrm>
        </p:spPr>
        <p:txBody>
          <a:bodyPr/>
          <a:lstStyle/>
          <a:p>
            <a:r>
              <a:rPr lang="en-NP" dirty="0"/>
              <a:t>FrontEnd Snapshots</a:t>
            </a:r>
          </a:p>
        </p:txBody>
      </p:sp>
      <p:pic>
        <p:nvPicPr>
          <p:cNvPr id="5" name="Content Placeholder 4" descr="Graphical user interface, application, website&#10;&#10;Description automatically generated">
            <a:extLst>
              <a:ext uri="{FF2B5EF4-FFF2-40B4-BE49-F238E27FC236}">
                <a16:creationId xmlns:a16="http://schemas.microsoft.com/office/drawing/2014/main" id="{EEA2D725-9118-57C8-162B-579AE86E48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5325" y="965995"/>
            <a:ext cx="5038726" cy="2757486"/>
          </a:xfrm>
        </p:spPr>
      </p:pic>
      <p:pic>
        <p:nvPicPr>
          <p:cNvPr id="7" name="Picture 6" descr="A picture containing text, screenshot, monitor, screen&#10;&#10;Description automatically generated">
            <a:extLst>
              <a:ext uri="{FF2B5EF4-FFF2-40B4-BE49-F238E27FC236}">
                <a16:creationId xmlns:a16="http://schemas.microsoft.com/office/drawing/2014/main" id="{DBACBB09-64D0-BE20-F7F3-2467445533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7950" y="965995"/>
            <a:ext cx="5281613" cy="2757486"/>
          </a:xfrm>
          <a:prstGeom prst="rect">
            <a:avLst/>
          </a:prstGeom>
        </p:spPr>
      </p:pic>
      <p:pic>
        <p:nvPicPr>
          <p:cNvPr id="9" name="Picture 8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1671E07B-955D-06A0-02FB-CD368B90D4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3219" y="3913187"/>
            <a:ext cx="5472112" cy="2944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5852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D40463-EA6B-E1FC-68A3-BD1C4D0DF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P" dirty="0"/>
              <a:t>Real-world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D774BF-D9B7-4A63-339C-988DAD00C3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805752"/>
          </a:xfrm>
        </p:spPr>
        <p:txBody>
          <a:bodyPr/>
          <a:lstStyle/>
          <a:p>
            <a:pPr marL="342900" lvl="0" indent="-342900">
              <a:buFont typeface="Symbol" pitchFamily="2" charset="2"/>
              <a:buChar char=""/>
            </a:pPr>
            <a:r>
              <a:rPr lang="en-NP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Early identification of COVID-19 patients</a:t>
            </a:r>
          </a:p>
          <a:p>
            <a:pPr marL="342900" lvl="0" indent="-342900">
              <a:buFont typeface="Symbol" pitchFamily="2" charset="2"/>
              <a:buChar char=""/>
            </a:pPr>
            <a:r>
              <a:rPr lang="en-NP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Prioritization of patients for testing or treatment</a:t>
            </a:r>
          </a:p>
          <a:p>
            <a:pPr marL="342900" lvl="0" indent="-342900">
              <a:buFont typeface="Symbol" pitchFamily="2" charset="2"/>
              <a:buChar char=""/>
            </a:pPr>
            <a:r>
              <a:rPr lang="en-NP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Diagnosis of patients remotely</a:t>
            </a:r>
          </a:p>
          <a:p>
            <a:pPr marL="342900" lvl="0" indent="-342900">
              <a:buFont typeface="Symbol" pitchFamily="2" charset="2"/>
              <a:buChar char=""/>
            </a:pPr>
            <a:r>
              <a:rPr lang="en-NP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Analysis of large datasets for epidemiological studies</a:t>
            </a:r>
          </a:p>
          <a:p>
            <a:pPr marL="342900" lvl="0" indent="-342900">
              <a:buFont typeface="Symbol" pitchFamily="2" charset="2"/>
              <a:buChar char=""/>
            </a:pPr>
            <a:r>
              <a:rPr lang="en-NP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Screening for potential cases at airports and borders.</a:t>
            </a:r>
          </a:p>
          <a:p>
            <a:pPr marL="0" indent="0">
              <a:buNone/>
            </a:pPr>
            <a:endParaRPr lang="en-NP" dirty="0"/>
          </a:p>
        </p:txBody>
      </p:sp>
    </p:spTree>
    <p:extLst>
      <p:ext uri="{BB962C8B-B14F-4D97-AF65-F5344CB8AC3E}">
        <p14:creationId xmlns:p14="http://schemas.microsoft.com/office/powerpoint/2010/main" val="40581104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1E148-FFA3-E100-5A85-AD6A39CC90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06438"/>
          </a:xfrm>
        </p:spPr>
        <p:txBody>
          <a:bodyPr>
            <a:normAutofit fontScale="90000"/>
          </a:bodyPr>
          <a:lstStyle/>
          <a:p>
            <a:br>
              <a:rPr lang="en-US" sz="4400" dirty="0"/>
            </a:br>
            <a:r>
              <a:rPr lang="en-US" sz="4400" dirty="0"/>
              <a:t>Summary</a:t>
            </a:r>
            <a:br>
              <a:rPr lang="en-US" sz="4400" dirty="0"/>
            </a:br>
            <a:endParaRPr lang="en-NP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C1A544-A609-08EF-F129-FA153D3A40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19187"/>
            <a:ext cx="9977438" cy="1860550"/>
          </a:xfrm>
        </p:spPr>
        <p:txBody>
          <a:bodyPr>
            <a:normAutofit fontScale="70000" lnSpcReduction="20000"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Developed web application which categories Chest X-Ray images into three categories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Processed image using various preprocessing techniques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Trained different models and compared them using various performance metrics</a:t>
            </a:r>
          </a:p>
          <a:p>
            <a:endParaRPr lang="en-NP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7FEFE3-342D-71DA-CD48-EF47B1FE7F54}"/>
              </a:ext>
            </a:extLst>
          </p:cNvPr>
          <p:cNvSpPr txBox="1"/>
          <p:nvPr/>
        </p:nvSpPr>
        <p:spPr>
          <a:xfrm>
            <a:off x="838200" y="3075057"/>
            <a:ext cx="610076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/>
              <a:t>Future Enhancements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64DFF1-8C67-A097-EA62-314C7BA8E4A8}"/>
              </a:ext>
            </a:extLst>
          </p:cNvPr>
          <p:cNvSpPr txBox="1"/>
          <p:nvPr/>
        </p:nvSpPr>
        <p:spPr>
          <a:xfrm>
            <a:off x="838199" y="3782943"/>
            <a:ext cx="8048625" cy="17113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Real-time Chest X-Ray image Scan, analysis, and prediction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Make Machine Learning Pipeline for the trained model with continual learning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Deploy trained model into mobile application.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84118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4B2C926-4B9A-9BD3-3518-FA58A4EE11C1}"/>
              </a:ext>
            </a:extLst>
          </p:cNvPr>
          <p:cNvSpPr txBox="1"/>
          <p:nvPr/>
        </p:nvSpPr>
        <p:spPr>
          <a:xfrm>
            <a:off x="3879056" y="3075057"/>
            <a:ext cx="610076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 dirty="0"/>
              <a:t>THANK YOU!!!</a:t>
            </a:r>
            <a:endParaRPr lang="en-NP" sz="4000" dirty="0"/>
          </a:p>
        </p:txBody>
      </p:sp>
    </p:spTree>
    <p:extLst>
      <p:ext uri="{BB962C8B-B14F-4D97-AF65-F5344CB8AC3E}">
        <p14:creationId xmlns:p14="http://schemas.microsoft.com/office/powerpoint/2010/main" val="35698126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335C32-BB12-9EAE-7158-BE94902B8F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940" y="234497"/>
            <a:ext cx="10515600" cy="810532"/>
          </a:xfrm>
        </p:spPr>
        <p:txBody>
          <a:bodyPr>
            <a:normAutofit fontScale="90000"/>
          </a:bodyPr>
          <a:lstStyle/>
          <a:p>
            <a:br>
              <a:rPr lang="en-US" sz="4400" dirty="0"/>
            </a:br>
            <a:r>
              <a:rPr lang="en-US" sz="4400" dirty="0"/>
              <a:t>Agenda</a:t>
            </a:r>
            <a:br>
              <a:rPr lang="en-US" sz="4400" dirty="0"/>
            </a:br>
            <a:endParaRPr lang="en-NP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B8A64E-0031-E5CF-965D-1177BE9052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940" y="1175658"/>
            <a:ext cx="10515600" cy="3503220"/>
          </a:xfrm>
        </p:spPr>
        <p:txBody>
          <a:bodyPr>
            <a:normAutofit fontScale="62500" lnSpcReduction="20000"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Introduction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Methodology Used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Data Collection and Preprocessing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CNN Model Architecture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Model Evaluation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NP" dirty="0"/>
              <a:t>Real-world application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Conclusion</a:t>
            </a:r>
          </a:p>
          <a:p>
            <a:endParaRPr lang="en-NP" dirty="0"/>
          </a:p>
        </p:txBody>
      </p:sp>
    </p:spTree>
    <p:extLst>
      <p:ext uri="{BB962C8B-B14F-4D97-AF65-F5344CB8AC3E}">
        <p14:creationId xmlns:p14="http://schemas.microsoft.com/office/powerpoint/2010/main" val="483427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848B0E-95ED-F878-AE02-052A6AE08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34283"/>
          </a:xfrm>
        </p:spPr>
        <p:txBody>
          <a:bodyPr>
            <a:normAutofit fontScale="90000"/>
          </a:bodyPr>
          <a:lstStyle/>
          <a:p>
            <a:br>
              <a:rPr lang="en-US" sz="4400" dirty="0"/>
            </a:b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Aim</a:t>
            </a:r>
            <a:br>
              <a:rPr lang="en-US" sz="4400" dirty="0"/>
            </a:br>
            <a:endParaRPr lang="en-NP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7ABB14-2925-D52A-889B-68DFE503AF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48093"/>
            <a:ext cx="10515600" cy="132556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Develop a software for :</a:t>
            </a:r>
          </a:p>
          <a:p>
            <a:r>
              <a:rPr lang="en-US" dirty="0"/>
              <a:t>Identifying covid patients based on their Chest X-ray,</a:t>
            </a:r>
          </a:p>
          <a:p>
            <a:r>
              <a:rPr lang="en-US" dirty="0"/>
              <a:t>Monitoring  respiratory health.</a:t>
            </a:r>
          </a:p>
          <a:p>
            <a:endParaRPr lang="en-US" dirty="0"/>
          </a:p>
          <a:p>
            <a:endParaRPr lang="en-NP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F77EE8-1F0C-02C7-63AC-DBEA97E8B836}"/>
              </a:ext>
            </a:extLst>
          </p:cNvPr>
          <p:cNvSpPr txBox="1"/>
          <p:nvPr/>
        </p:nvSpPr>
        <p:spPr>
          <a:xfrm>
            <a:off x="838200" y="2803629"/>
            <a:ext cx="2379177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</a:p>
          <a:p>
            <a:endParaRPr lang="en-NP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410B1F8-8AAD-2583-AE83-D492853E7CF9}"/>
              </a:ext>
            </a:extLst>
          </p:cNvPr>
          <p:cNvSpPr txBox="1"/>
          <p:nvPr/>
        </p:nvSpPr>
        <p:spPr>
          <a:xfrm>
            <a:off x="838200" y="3515096"/>
            <a:ext cx="9917010" cy="16158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Detect COVID-19 within short span of time.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Make identification of COVID-19 easy in rural areas where professional health official is not available.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Identify healthy patient, COVID-19 patients, and non-COVID Pneumonia.</a:t>
            </a:r>
          </a:p>
          <a:p>
            <a:endParaRPr lang="en-NP" dirty="0"/>
          </a:p>
        </p:txBody>
      </p:sp>
    </p:spTree>
    <p:extLst>
      <p:ext uri="{BB962C8B-B14F-4D97-AF65-F5344CB8AC3E}">
        <p14:creationId xmlns:p14="http://schemas.microsoft.com/office/powerpoint/2010/main" val="274836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7216D-7700-CA8F-8F98-FCA6DA6D25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7405"/>
          </a:xfrm>
        </p:spPr>
        <p:txBody>
          <a:bodyPr>
            <a:normAutofit fontScale="90000"/>
          </a:bodyPr>
          <a:lstStyle/>
          <a:p>
            <a:br>
              <a:rPr lang="en-US" sz="4400" dirty="0"/>
            </a:br>
            <a:r>
              <a:rPr lang="en-US" sz="4400" dirty="0"/>
              <a:t>Technologies Used</a:t>
            </a:r>
            <a:br>
              <a:rPr lang="en-US" sz="4400" dirty="0"/>
            </a:br>
            <a:endParaRPr lang="en-NP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320211-B1E2-F30B-2C95-C9FD882D09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92530"/>
            <a:ext cx="10515600" cy="581891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Software</a:t>
            </a:r>
          </a:p>
          <a:p>
            <a:endParaRPr lang="en-NP" dirty="0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6C01005A-B262-88F9-4FF4-ADE79B0735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9631685"/>
              </p:ext>
            </p:extLst>
          </p:nvPr>
        </p:nvGraphicFramePr>
        <p:xfrm>
          <a:off x="838200" y="1674421"/>
          <a:ext cx="8128000" cy="28052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015579599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681958992"/>
                    </a:ext>
                  </a:extLst>
                </a:gridCol>
              </a:tblGrid>
              <a:tr h="463388">
                <a:tc>
                  <a:txBody>
                    <a:bodyPr/>
                    <a:lstStyle/>
                    <a:p>
                      <a:r>
                        <a:rPr lang="en-NP" dirty="0"/>
                        <a:t>Model Development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P" dirty="0"/>
                        <a:t>Website Development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206563"/>
                  </a:ext>
                </a:extLst>
              </a:tr>
              <a:tr h="2341814">
                <a:tc>
                  <a:txBody>
                    <a:bodyPr/>
                    <a:lstStyle/>
                    <a:p>
                      <a:pPr marL="742950" lvl="1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Python</a:t>
                      </a:r>
                    </a:p>
                    <a:p>
                      <a:pPr marL="742950" lvl="1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TensorFlow</a:t>
                      </a:r>
                    </a:p>
                    <a:p>
                      <a:pPr marL="742950" lvl="1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NumPy</a:t>
                      </a:r>
                    </a:p>
                    <a:p>
                      <a:pPr marL="742950" lvl="1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Pandas</a:t>
                      </a:r>
                    </a:p>
                    <a:p>
                      <a:pPr marL="742950" lvl="1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Matplotlib</a:t>
                      </a:r>
                    </a:p>
                    <a:p>
                      <a:pPr marL="742950" lvl="1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Scikit-Learn</a:t>
                      </a:r>
                    </a:p>
                    <a:p>
                      <a:pPr marL="742950" lvl="1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OpenCV</a:t>
                      </a:r>
                      <a:endParaRPr lang="en-NP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NP" dirty="0"/>
                        <a:t>Angular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NP" dirty="0"/>
                        <a:t>JavaScript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NP" dirty="0"/>
                        <a:t>HTML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NP" dirty="0"/>
                        <a:t>CSS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06488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651085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B6A23-FA36-BAAC-6D9A-65949E529E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91779"/>
          </a:xfrm>
        </p:spPr>
        <p:txBody>
          <a:bodyPr>
            <a:normAutofit fontScale="90000"/>
          </a:bodyPr>
          <a:lstStyle/>
          <a:p>
            <a:br>
              <a:rPr lang="en-US" sz="4400" dirty="0"/>
            </a:br>
            <a:r>
              <a:rPr lang="en-US" sz="4400" dirty="0"/>
              <a:t>Classifying the Chest X-Rays</a:t>
            </a:r>
            <a:br>
              <a:rPr lang="en-US" sz="4400" dirty="0"/>
            </a:br>
            <a:endParaRPr lang="en-NP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0F1A5F3-518F-CEBD-5D06-4649944B60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851" y="1384187"/>
            <a:ext cx="6715125" cy="20448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02BA5E8-E6EF-DC36-D175-CC8A8CC3BF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8851" y="3642982"/>
            <a:ext cx="2046718" cy="204671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85EB11D-9896-0BCB-76D5-61EE96575F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7639" y="3642982"/>
            <a:ext cx="2046718" cy="204671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DEE1548-E6CE-8817-C837-6859DF6EE9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46427" y="3642982"/>
            <a:ext cx="2048256" cy="2016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48227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B70FC-0913-058E-95DE-24203E5B5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7405"/>
          </a:xfrm>
        </p:spPr>
        <p:txBody>
          <a:bodyPr>
            <a:normAutofit fontScale="90000"/>
          </a:bodyPr>
          <a:lstStyle/>
          <a:p>
            <a:br>
              <a:rPr lang="en-US" sz="4400" dirty="0"/>
            </a:br>
            <a:r>
              <a:rPr lang="en-US" sz="4400" dirty="0"/>
              <a:t>Data Preprocessing I</a:t>
            </a:r>
            <a:br>
              <a:rPr lang="en-US" sz="4400" dirty="0"/>
            </a:br>
            <a:endParaRPr lang="en-NP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9A1A7C-2E5C-A1ED-1F39-981A1224DE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87532"/>
            <a:ext cx="4940976" cy="3230088"/>
          </a:xfrm>
        </p:spPr>
        <p:txBody>
          <a:bodyPr>
            <a:normAutofit fontScale="92500" lnSpcReduction="2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Step 1: Chest X-Ray images of Covid-19, Pneumonia, and Normal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Step 2: Color space conversion of an image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Step 3: Resize of images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Step 4: Normalization of data (Images)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Step 5: Data Augmentation</a:t>
            </a:r>
          </a:p>
          <a:p>
            <a:endParaRPr lang="en-NP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98FE17-C4B4-83A0-8C6D-6D6910ACEC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9350" y="757692"/>
            <a:ext cx="2722040" cy="449081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61BD2D7-F105-F45F-5340-3B6E502FAC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04984" y="766544"/>
            <a:ext cx="2987016" cy="4525600"/>
          </a:xfrm>
          <a:prstGeom prst="rect">
            <a:avLst/>
          </a:prstGeom>
        </p:spPr>
      </p:pic>
      <p:sp>
        <p:nvSpPr>
          <p:cNvPr id="7" name="Right Arrow 6">
            <a:extLst>
              <a:ext uri="{FF2B5EF4-FFF2-40B4-BE49-F238E27FC236}">
                <a16:creationId xmlns:a16="http://schemas.microsoft.com/office/drawing/2014/main" id="{1B870BC3-4D1F-5E02-013A-9D5519FE0E6C}"/>
              </a:ext>
            </a:extLst>
          </p:cNvPr>
          <p:cNvSpPr/>
          <p:nvPr/>
        </p:nvSpPr>
        <p:spPr>
          <a:xfrm>
            <a:off x="8684222" y="3081450"/>
            <a:ext cx="520762" cy="221773"/>
          </a:xfrm>
          <a:prstGeom prst="rightArrow">
            <a:avLst>
              <a:gd name="adj1" fmla="val 50000"/>
              <a:gd name="adj2" fmla="val 81716"/>
            </a:avLst>
          </a:prstGeom>
          <a:solidFill>
            <a:srgbClr val="2B359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2459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1F3AF-8C8A-F52C-1218-FA6F1C601B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03654"/>
          </a:xfrm>
        </p:spPr>
        <p:txBody>
          <a:bodyPr>
            <a:normAutofit fontScale="90000"/>
          </a:bodyPr>
          <a:lstStyle/>
          <a:p>
            <a:br>
              <a:rPr lang="en-US" sz="4400" dirty="0"/>
            </a:br>
            <a:r>
              <a:rPr lang="en-US" sz="4400" dirty="0"/>
              <a:t>Data Preprocessing II</a:t>
            </a:r>
            <a:br>
              <a:rPr lang="en-US" sz="4400" dirty="0"/>
            </a:br>
            <a:endParaRPr lang="en-NP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6117801-E5B0-EC70-74DF-2993F72482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151778"/>
            <a:ext cx="1892300" cy="1892300"/>
          </a:xfrm>
          <a:prstGeom prst="rect">
            <a:avLst/>
          </a:prstGeom>
        </p:spPr>
      </p:pic>
      <p:sp>
        <p:nvSpPr>
          <p:cNvPr id="5" name="Right Arrow 4">
            <a:extLst>
              <a:ext uri="{FF2B5EF4-FFF2-40B4-BE49-F238E27FC236}">
                <a16:creationId xmlns:a16="http://schemas.microsoft.com/office/drawing/2014/main" id="{DDF5B1F7-0F5D-8C9C-ED21-3F33B7E86856}"/>
              </a:ext>
            </a:extLst>
          </p:cNvPr>
          <p:cNvSpPr/>
          <p:nvPr/>
        </p:nvSpPr>
        <p:spPr>
          <a:xfrm>
            <a:off x="3381778" y="1795734"/>
            <a:ext cx="1204929" cy="489305"/>
          </a:xfrm>
          <a:prstGeom prst="rightArrow">
            <a:avLst>
              <a:gd name="adj1" fmla="val 50000"/>
              <a:gd name="adj2" fmla="val 77685"/>
            </a:avLst>
          </a:prstGeom>
          <a:solidFill>
            <a:srgbClr val="2B359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0653D32-36E7-D8B8-8BEE-57624B061F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21555">
            <a:off x="7333235" y="1609141"/>
            <a:ext cx="1358489" cy="14851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ED37394-5CE1-DD68-3205-6E14137099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9931999" y="1542482"/>
            <a:ext cx="1358489" cy="148511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BF35F6B-5116-187D-070D-5BFE821F9B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 flipH="1">
            <a:off x="7338205" y="4147259"/>
            <a:ext cx="1358489" cy="148511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7D60695-98A8-7DAE-F253-149A9902DF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 flipH="1">
            <a:off x="9773496" y="4095929"/>
            <a:ext cx="1358489" cy="148511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6FD63D3-F89F-CB8C-14DA-389310FD8940}"/>
              </a:ext>
            </a:extLst>
          </p:cNvPr>
          <p:cNvSpPr txBox="1"/>
          <p:nvPr/>
        </p:nvSpPr>
        <p:spPr>
          <a:xfrm>
            <a:off x="7145581" y="5870077"/>
            <a:ext cx="61007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Image Augmentation using </a:t>
            </a:r>
            <a:r>
              <a:rPr lang="en-US" b="1" dirty="0" err="1"/>
              <a:t>ImageDataGenerator</a:t>
            </a:r>
            <a:endParaRPr lang="en-US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A1C9544-1395-1EC7-77EE-1FB767E721FF}"/>
              </a:ext>
            </a:extLst>
          </p:cNvPr>
          <p:cNvSpPr txBox="1"/>
          <p:nvPr/>
        </p:nvSpPr>
        <p:spPr>
          <a:xfrm>
            <a:off x="1657562" y="3815500"/>
            <a:ext cx="459176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Image rotation using </a:t>
            </a:r>
            <a:r>
              <a:rPr lang="en-US" dirty="0" err="1"/>
              <a:t>rotation_range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Image shifts using </a:t>
            </a:r>
            <a:r>
              <a:rPr lang="en-US" dirty="0" err="1"/>
              <a:t>width_range</a:t>
            </a:r>
            <a:r>
              <a:rPr lang="en-US" dirty="0"/>
              <a:t> _shift and </a:t>
            </a:r>
            <a:r>
              <a:rPr lang="en-US" dirty="0" err="1"/>
              <a:t>height_shift_range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Image flips using </a:t>
            </a:r>
            <a:r>
              <a:rPr lang="en-US" dirty="0" err="1"/>
              <a:t>horizontal_flip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64A1A83-9491-8E2F-6EFA-70C1B04D17F0}"/>
              </a:ext>
            </a:extLst>
          </p:cNvPr>
          <p:cNvSpPr txBox="1"/>
          <p:nvPr/>
        </p:nvSpPr>
        <p:spPr>
          <a:xfrm>
            <a:off x="1657562" y="5141766"/>
            <a:ext cx="66222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Augmentation techniques applied on the images</a:t>
            </a:r>
          </a:p>
        </p:txBody>
      </p:sp>
    </p:spTree>
    <p:extLst>
      <p:ext uri="{BB962C8B-B14F-4D97-AF65-F5344CB8AC3E}">
        <p14:creationId xmlns:p14="http://schemas.microsoft.com/office/powerpoint/2010/main" val="3753319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84ADED-A721-A445-2DE6-2252EF917F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2163"/>
          </a:xfrm>
        </p:spPr>
        <p:txBody>
          <a:bodyPr>
            <a:normAutofit fontScale="90000"/>
          </a:bodyPr>
          <a:lstStyle/>
          <a:p>
            <a:br>
              <a:rPr lang="en-US" sz="4400" dirty="0"/>
            </a:br>
            <a:r>
              <a:rPr lang="en-US" sz="4400" dirty="0"/>
              <a:t>Convolutional Neural Network</a:t>
            </a:r>
            <a:br>
              <a:rPr lang="en-US" sz="4400" dirty="0"/>
            </a:br>
            <a:endParaRPr lang="en-NP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4D63B9-EA64-B2E0-AB6F-6098DC017B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57288"/>
            <a:ext cx="7405688" cy="3389313"/>
          </a:xfrm>
        </p:spPr>
        <p:txBody>
          <a:bodyPr>
            <a:normAutofit fontScale="70000" lnSpcReduction="20000"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CNN is a type of deep neural network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Mainly designed for image analysis or to process the pixel data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Made up of three layers: convolution, pooling, and fully connected layer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First two convolutional, and pooling layer is used to extract the features</a:t>
            </a:r>
          </a:p>
          <a:p>
            <a:endParaRPr lang="en-NP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F4FE0D-CA47-00C1-0245-61DF94A579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8462" y="1621114"/>
            <a:ext cx="3460764" cy="2067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6892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3A5C2-2874-A801-2FB3-4C73309A0E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49325"/>
          </a:xfrm>
        </p:spPr>
        <p:txBody>
          <a:bodyPr>
            <a:normAutofit fontScale="90000"/>
          </a:bodyPr>
          <a:lstStyle/>
          <a:p>
            <a:br>
              <a:rPr lang="en-US" sz="4400" dirty="0"/>
            </a:br>
            <a:r>
              <a:rPr lang="en-US" sz="4400" dirty="0"/>
              <a:t>Architecture – Transfer Learning using  the pre-trained models: VGG-16, ResNet50, and </a:t>
            </a:r>
            <a:r>
              <a:rPr lang="en-US" sz="4400" dirty="0" err="1"/>
              <a:t>Xception</a:t>
            </a:r>
            <a:br>
              <a:rPr lang="en-US" sz="4400" dirty="0"/>
            </a:br>
            <a:endParaRPr lang="en-NP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5568A0-36F1-FA68-BBE0-58A6CCE9423C}"/>
              </a:ext>
            </a:extLst>
          </p:cNvPr>
          <p:cNvSpPr txBox="1"/>
          <p:nvPr/>
        </p:nvSpPr>
        <p:spPr>
          <a:xfrm>
            <a:off x="838199" y="2920138"/>
            <a:ext cx="720566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 err="1"/>
              <a:t>Xception</a:t>
            </a: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deep convolutional neural network architecture that involves </a:t>
            </a:r>
            <a:r>
              <a:rPr lang="en-US" dirty="0" err="1"/>
              <a:t>Depthwise</a:t>
            </a:r>
            <a:r>
              <a:rPr lang="en-US" dirty="0"/>
              <a:t> Separable Convolutions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Starts with 2 regular convolutional layers, but then the rest of the architecture uses only separable convolutions (34 in all), plus a few max pooling layers and the usual final layers.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C1D8EB-C49F-14AB-921C-F3ED41CB4CEF}"/>
              </a:ext>
            </a:extLst>
          </p:cNvPr>
          <p:cNvSpPr txBox="1"/>
          <p:nvPr/>
        </p:nvSpPr>
        <p:spPr>
          <a:xfrm>
            <a:off x="838199" y="4804886"/>
            <a:ext cx="703421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ResNet50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Core idea of </a:t>
            </a:r>
            <a:r>
              <a:rPr lang="en-US" dirty="0" err="1"/>
              <a:t>ResNet</a:t>
            </a:r>
            <a:r>
              <a:rPr lang="en-US" dirty="0"/>
              <a:t> is introducing a so-called “identity shortcut connection” that skips one or more layers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Uses 50 layer plain network architecture in which then the shortcut connection is added-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9F1DAC-0EC4-BD41-FE0D-FE70BEB37F8D}"/>
              </a:ext>
            </a:extLst>
          </p:cNvPr>
          <p:cNvSpPr txBox="1"/>
          <p:nvPr/>
        </p:nvSpPr>
        <p:spPr>
          <a:xfrm>
            <a:off x="838199" y="1444872"/>
            <a:ext cx="720566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VGG-16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Classical architecture consisting of 13 convolution layers, 5 max-pooling layers, and 3 dense layers, but only 16 weight layers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Image size set as 224x224, standard input size for VGG-16 network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BEEBFD8-B1B2-6852-CBCB-D1F934DB2E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3863" y="1563767"/>
            <a:ext cx="3503659" cy="4467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27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</TotalTime>
  <Words>534</Words>
  <Application>Microsoft Macintosh PowerPoint</Application>
  <PresentationFormat>Widescreen</PresentationFormat>
  <Paragraphs>91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Calibri Light</vt:lpstr>
      <vt:lpstr>Symbol</vt:lpstr>
      <vt:lpstr>Times New Roman</vt:lpstr>
      <vt:lpstr>Office Theme</vt:lpstr>
      <vt:lpstr>COVID-19 Detection from Chest X-Ray using CNN</vt:lpstr>
      <vt:lpstr> Agenda </vt:lpstr>
      <vt:lpstr> Aim </vt:lpstr>
      <vt:lpstr> Technologies Used </vt:lpstr>
      <vt:lpstr> Classifying the Chest X-Rays </vt:lpstr>
      <vt:lpstr> Data Preprocessing I </vt:lpstr>
      <vt:lpstr> Data Preprocessing II </vt:lpstr>
      <vt:lpstr> Convolutional Neural Network </vt:lpstr>
      <vt:lpstr> Architecture – Transfer Learning using  the pre-trained models: VGG-16, ResNet50, and Xception </vt:lpstr>
      <vt:lpstr> Custom CNN Architecture </vt:lpstr>
      <vt:lpstr>Model Evaluation</vt:lpstr>
      <vt:lpstr> Model Evaluation II </vt:lpstr>
      <vt:lpstr>FrontEnd Snapshots</vt:lpstr>
      <vt:lpstr>Real-world application</vt:lpstr>
      <vt:lpstr> Summary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COVID-19 Detection from Chest X-Ray using CNN</dc:title>
  <dc:creator>dreamhigh.bibek@gmail.com</dc:creator>
  <cp:lastModifiedBy>dreamhigh.bibek@gmail.com</cp:lastModifiedBy>
  <cp:revision>8</cp:revision>
  <dcterms:created xsi:type="dcterms:W3CDTF">2023-02-25T16:01:18Z</dcterms:created>
  <dcterms:modified xsi:type="dcterms:W3CDTF">2023-02-26T04:37:00Z</dcterms:modified>
</cp:coreProperties>
</file>

<file path=docProps/thumbnail.jpeg>
</file>